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10"/>
  </p:notesMasterIdLst>
  <p:handoutMasterIdLst>
    <p:handoutMasterId r:id="rId11"/>
  </p:handoutMasterIdLst>
  <p:sldIdLst>
    <p:sldId id="362" r:id="rId2"/>
    <p:sldId id="371" r:id="rId3"/>
    <p:sldId id="372" r:id="rId4"/>
    <p:sldId id="373" r:id="rId5"/>
    <p:sldId id="374" r:id="rId6"/>
    <p:sldId id="366" r:id="rId7"/>
    <p:sldId id="364" r:id="rId8"/>
    <p:sldId id="365" r:id="rId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41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4" rIns="96646" bIns="48324" numCol="1" anchor="t" anchorCtr="0" compatLnSpc="1">
            <a:prstTxWarp prst="textNoShape">
              <a:avLst/>
            </a:prstTxWarp>
          </a:bodyPr>
          <a:lstStyle>
            <a:lvl1pPr defTabSz="96642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843" y="0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4" rIns="96646" bIns="48324" numCol="1" anchor="t" anchorCtr="0" compatLnSpc="1">
            <a:prstTxWarp prst="textNoShape">
              <a:avLst/>
            </a:prstTxWarp>
          </a:bodyPr>
          <a:lstStyle>
            <a:lvl1pPr algn="r" defTabSz="96642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56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4" rIns="96646" bIns="48324" numCol="1" anchor="b" anchorCtr="0" compatLnSpc="1">
            <a:prstTxWarp prst="textNoShape">
              <a:avLst/>
            </a:prstTxWarp>
          </a:bodyPr>
          <a:lstStyle>
            <a:lvl1pPr defTabSz="96642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843" y="9120156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4" rIns="96646" bIns="48324" numCol="1" anchor="b" anchorCtr="0" compatLnSpc="1">
            <a:prstTxWarp prst="textNoShape">
              <a:avLst/>
            </a:prstTxWarp>
          </a:bodyPr>
          <a:lstStyle>
            <a:lvl1pPr algn="r" defTabSz="966421" eaLnBrk="1" hangingPunct="1">
              <a:defRPr sz="1200"/>
            </a:lvl1pPr>
          </a:lstStyle>
          <a:p>
            <a:pPr>
              <a:defRPr/>
            </a:pPr>
            <a:fld id="{6DC87BA7-EE10-47A6-8221-FB42AEEB9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09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4" rIns="96646" bIns="48324" numCol="1" anchor="t" anchorCtr="0" compatLnSpc="1">
            <a:prstTxWarp prst="textNoShape">
              <a:avLst/>
            </a:prstTxWarp>
          </a:bodyPr>
          <a:lstStyle>
            <a:lvl1pPr defTabSz="96642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843" y="0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4" rIns="96646" bIns="48324" numCol="1" anchor="t" anchorCtr="0" compatLnSpc="1">
            <a:prstTxWarp prst="textNoShape">
              <a:avLst/>
            </a:prstTxWarp>
          </a:bodyPr>
          <a:lstStyle>
            <a:lvl1pPr algn="r" defTabSz="96642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53" y="4560899"/>
            <a:ext cx="5851496" cy="4319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4" rIns="96646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56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4" rIns="96646" bIns="48324" numCol="1" anchor="b" anchorCtr="0" compatLnSpc="1">
            <a:prstTxWarp prst="textNoShape">
              <a:avLst/>
            </a:prstTxWarp>
          </a:bodyPr>
          <a:lstStyle>
            <a:lvl1pPr defTabSz="96642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843" y="9120156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4" rIns="96646" bIns="48324" numCol="1" anchor="b" anchorCtr="0" compatLnSpc="1">
            <a:prstTxWarp prst="textNoShape">
              <a:avLst/>
            </a:prstTxWarp>
          </a:bodyPr>
          <a:lstStyle>
            <a:lvl1pPr algn="r" defTabSz="966421" eaLnBrk="1" hangingPunct="1">
              <a:defRPr sz="1200"/>
            </a:lvl1pPr>
          </a:lstStyle>
          <a:p>
            <a:pPr>
              <a:defRPr/>
            </a:pPr>
            <a:fld id="{22B72D6B-5E40-42E4-9CFF-B12975658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6E9D85F-C431-4560-8D23-96ED2FB81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75FC0-C258-441C-BCE7-462CEEF81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4882E-E9B2-4845-B515-B553B5B76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C3D5FE-B362-4F2F-843B-14691B043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FA3B1-A3E3-44D4-A919-C747B7FFA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280B0D-CFDA-466F-9BB0-EB11461196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4AEAF2-CC92-4B9C-95B1-605D74752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77C5CC-576E-40FA-9C13-6A510E68D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01BDA3-F9AA-4D3C-BCA0-395CDA368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3DCF2-77DD-483F-8961-AAD678CC8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102E84-513C-4637-A68E-1F6D9A5AF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A884622-2971-4E0B-B23F-4F54521F7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59188E6-37FF-4024-B358-2128B4AFF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3" r:id="rId2"/>
    <p:sldLayoutId id="2147483839" r:id="rId3"/>
    <p:sldLayoutId id="2147483840" r:id="rId4"/>
    <p:sldLayoutId id="2147483841" r:id="rId5"/>
    <p:sldLayoutId id="2147483842" r:id="rId6"/>
    <p:sldLayoutId id="2147483834" r:id="rId7"/>
    <p:sldLayoutId id="2147483843" r:id="rId8"/>
    <p:sldLayoutId id="2147483844" r:id="rId9"/>
    <p:sldLayoutId id="2147483835" r:id="rId10"/>
    <p:sldLayoutId id="2147483836" r:id="rId11"/>
    <p:sldLayoutId id="214748383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ipskinn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ubtit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eaLnBrk="1" hangingPunct="1"/>
            <a:r>
              <a:rPr lang="en-US" dirty="0" smtClean="0"/>
              <a:t>$3,000,000 fund that will only acquire performing properties that meet a 30% gross yield</a:t>
            </a:r>
          </a:p>
          <a:p>
            <a:pPr marR="0" eaLnBrk="1" hangingPunct="1"/>
            <a:r>
              <a:rPr lang="en-US" dirty="0"/>
              <a:t>Y</a:t>
            </a:r>
            <a:r>
              <a:rPr lang="en-US" dirty="0" smtClean="0"/>
              <a:t>ield </a:t>
            </a:r>
            <a:r>
              <a:rPr lang="en-US" dirty="0" smtClean="0"/>
              <a:t>paid monthly to investor</a:t>
            </a:r>
          </a:p>
          <a:p>
            <a:pPr marR="0" eaLnBrk="1" hangingPunct="1"/>
            <a:r>
              <a:rPr lang="en-US" dirty="0" smtClean="0"/>
              <a:t>Depreciation benefits</a:t>
            </a:r>
          </a:p>
          <a:p>
            <a:pPr marR="0" eaLnBrk="1" hangingPunct="1"/>
            <a:r>
              <a:rPr lang="en-US" dirty="0" smtClean="0"/>
              <a:t>Upside appreciation potential</a:t>
            </a:r>
          </a:p>
          <a:p>
            <a:pPr marR="0" eaLnBrk="1" hangingPunct="1"/>
            <a:r>
              <a:rPr lang="en-US" dirty="0" smtClean="0"/>
              <a:t>Sample properties next page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Walmart </a:t>
            </a:r>
            <a:r>
              <a:rPr lang="en-US" dirty="0" smtClean="0"/>
              <a:t>Class Rental Fund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ubtit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eaLnBrk="1" hangingPunct="1"/>
            <a:r>
              <a:rPr lang="en-US" sz="1800" dirty="0" smtClean="0"/>
              <a:t>We use several indicators to help us determine areas that we deem as “Walmart class”</a:t>
            </a:r>
          </a:p>
          <a:p>
            <a:pPr marR="0" eaLnBrk="1" hangingPunct="1"/>
            <a:r>
              <a:rPr lang="en-US" sz="1800" dirty="0" smtClean="0">
                <a:hlinkClick r:id="rId2"/>
              </a:rPr>
              <a:t>www.ZipSkinny.com</a:t>
            </a:r>
            <a:endParaRPr lang="en-US" sz="1800" dirty="0" smtClean="0"/>
          </a:p>
          <a:p>
            <a:pPr lvl="1" eaLnBrk="1" hangingPunct="1"/>
            <a:r>
              <a:rPr lang="en-US" sz="1800" dirty="0" smtClean="0"/>
              <a:t>This website provides you with hundreds of data points on any given zip code</a:t>
            </a:r>
          </a:p>
          <a:p>
            <a:pPr lvl="1" eaLnBrk="1" hangingPunct="1"/>
            <a:r>
              <a:rPr lang="en-US" sz="1800" dirty="0" smtClean="0"/>
              <a:t>We pay attention specifically to</a:t>
            </a:r>
          </a:p>
          <a:p>
            <a:pPr lvl="2" eaLnBrk="1" hangingPunct="1"/>
            <a:r>
              <a:rPr lang="en-US" sz="1800" dirty="0" smtClean="0"/>
              <a:t>Unemployed (we like to see less than 5%)</a:t>
            </a:r>
          </a:p>
          <a:p>
            <a:pPr lvl="2" eaLnBrk="1" hangingPunct="1"/>
            <a:r>
              <a:rPr lang="en-US" sz="1800" dirty="0" smtClean="0"/>
              <a:t>Percentage </a:t>
            </a:r>
            <a:r>
              <a:rPr lang="en-US" sz="1800" dirty="0"/>
              <a:t>B</a:t>
            </a:r>
            <a:r>
              <a:rPr lang="en-US" sz="1800" dirty="0" smtClean="0"/>
              <a:t>elow </a:t>
            </a:r>
            <a:r>
              <a:rPr lang="en-US" sz="1800" dirty="0"/>
              <a:t>P</a:t>
            </a:r>
            <a:r>
              <a:rPr lang="en-US" sz="1800" dirty="0" smtClean="0"/>
              <a:t>overty Level (we like to see less than 15%)</a:t>
            </a:r>
          </a:p>
          <a:p>
            <a:pPr marR="0" eaLnBrk="1" hangingPunct="1"/>
            <a:r>
              <a:rPr lang="en-US" sz="1800" dirty="0" smtClean="0"/>
              <a:t>Walmart</a:t>
            </a:r>
            <a:endParaRPr lang="en-US" sz="1800" dirty="0"/>
          </a:p>
          <a:p>
            <a:pPr lvl="1" eaLnBrk="1" hangingPunct="1"/>
            <a:r>
              <a:rPr lang="en-US" sz="1800" dirty="0" smtClean="0"/>
              <a:t>We do not go into markets that do not have a Walmart within 10 miles</a:t>
            </a:r>
          </a:p>
          <a:p>
            <a:pPr lvl="1" eaLnBrk="1" hangingPunct="1"/>
            <a:r>
              <a:rPr lang="en-US" sz="1800" dirty="0" err="1" smtClean="0"/>
              <a:t>Walmart</a:t>
            </a:r>
            <a:r>
              <a:rPr lang="en-US" sz="1800" dirty="0" smtClean="0"/>
              <a:t> will make sure there is economic activity in an area, so, we piggy-back off of their market research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What is a Walmart class rental?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355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ubtitle 4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066800"/>
          </a:xfrm>
        </p:spPr>
        <p:txBody>
          <a:bodyPr/>
          <a:lstStyle/>
          <a:p>
            <a:pPr marR="0" eaLnBrk="1" hangingPunct="1"/>
            <a:r>
              <a:rPr lang="en-US" sz="1400" dirty="0" smtClean="0"/>
              <a:t>While we would all love for our rent houses to look like this AND they meet the </a:t>
            </a:r>
            <a:r>
              <a:rPr lang="en-US" sz="1400" dirty="0" err="1" smtClean="0"/>
              <a:t>ZipSkinny</a:t>
            </a:r>
            <a:r>
              <a:rPr lang="en-US" sz="1400" dirty="0" smtClean="0"/>
              <a:t> and Walmart criteria, they can not be purchased at a price that gives any level of significant ROI</a:t>
            </a:r>
          </a:p>
          <a:p>
            <a:pPr marR="0" eaLnBrk="1" hangingPunct="1"/>
            <a:r>
              <a:rPr lang="en-US" sz="1400" dirty="0" smtClean="0"/>
              <a:t>Example </a:t>
            </a:r>
            <a:r>
              <a:rPr lang="en-US" sz="1400" dirty="0" err="1" smtClean="0"/>
              <a:t>Zipcode</a:t>
            </a:r>
            <a:r>
              <a:rPr lang="en-US" sz="1400" dirty="0" smtClean="0"/>
              <a:t>: 75025</a:t>
            </a:r>
          </a:p>
          <a:p>
            <a:pPr lvl="1" eaLnBrk="1" hangingPunct="1"/>
            <a:r>
              <a:rPr lang="en-US" sz="1400" dirty="0" smtClean="0"/>
              <a:t>1.9% Unemployed</a:t>
            </a:r>
          </a:p>
          <a:p>
            <a:pPr lvl="1" eaLnBrk="1" hangingPunct="1"/>
            <a:r>
              <a:rPr lang="en-US" sz="1400" dirty="0" smtClean="0"/>
              <a:t>2.3% Below Poverty Line</a:t>
            </a:r>
          </a:p>
          <a:p>
            <a:pPr eaLnBrk="1" hangingPunct="1"/>
            <a:r>
              <a:rPr lang="en-US" sz="1600" dirty="0" smtClean="0"/>
              <a:t>Purchase price - $130,000</a:t>
            </a:r>
          </a:p>
          <a:p>
            <a:pPr lvl="1" eaLnBrk="1" hangingPunct="1"/>
            <a:r>
              <a:rPr lang="en-US" sz="1200" dirty="0" smtClean="0"/>
              <a:t>Rent $1200 – Gross yield- 11% -- tough to manage and make any money</a:t>
            </a:r>
            <a:endParaRPr lang="en-US" sz="14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What is NOT a Walmart class rental?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0" y="990600"/>
            <a:ext cx="5149850" cy="307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368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ubtitle 4"/>
          <p:cNvSpPr>
            <a:spLocks noGrp="1"/>
          </p:cNvSpPr>
          <p:nvPr>
            <p:ph idx="1"/>
          </p:nvPr>
        </p:nvSpPr>
        <p:spPr>
          <a:xfrm>
            <a:off x="504967" y="4876800"/>
            <a:ext cx="8229600" cy="1066800"/>
          </a:xfrm>
        </p:spPr>
        <p:txBody>
          <a:bodyPr/>
          <a:lstStyle/>
          <a:p>
            <a:pPr marR="0" eaLnBrk="1" hangingPunct="1"/>
            <a:r>
              <a:rPr lang="en-US" sz="1400" dirty="0" smtClean="0"/>
              <a:t>While many homes can be purchased cheaply, they DO NOT meet the </a:t>
            </a:r>
            <a:r>
              <a:rPr lang="en-US" sz="1400" dirty="0" err="1" smtClean="0"/>
              <a:t>ZipSkinny</a:t>
            </a:r>
            <a:r>
              <a:rPr lang="en-US" sz="1400" dirty="0" smtClean="0"/>
              <a:t> and Walmart criteria.</a:t>
            </a:r>
          </a:p>
          <a:p>
            <a:pPr marR="0" eaLnBrk="1" hangingPunct="1"/>
            <a:r>
              <a:rPr lang="en-US" sz="1400" dirty="0" smtClean="0"/>
              <a:t>Example </a:t>
            </a:r>
            <a:r>
              <a:rPr lang="en-US" sz="1400" dirty="0" err="1" smtClean="0"/>
              <a:t>zipcode</a:t>
            </a:r>
            <a:r>
              <a:rPr lang="en-US" sz="1400" dirty="0" smtClean="0"/>
              <a:t>: 75215</a:t>
            </a:r>
          </a:p>
          <a:p>
            <a:pPr lvl="1" eaLnBrk="1" hangingPunct="1"/>
            <a:r>
              <a:rPr lang="en-US" sz="1400" dirty="0" smtClean="0"/>
              <a:t>11% Unemployed</a:t>
            </a:r>
          </a:p>
          <a:p>
            <a:pPr lvl="1" eaLnBrk="1" hangingPunct="1"/>
            <a:r>
              <a:rPr lang="en-US" sz="1400" dirty="0" smtClean="0"/>
              <a:t>44% Below Poverty Line</a:t>
            </a:r>
          </a:p>
          <a:p>
            <a:pPr lvl="1" eaLnBrk="1" hangingPunct="1"/>
            <a:endParaRPr lang="en-US" sz="14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8642" y="152400"/>
            <a:ext cx="84582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What is NOT a Walmart class rental?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742" y="1002961"/>
            <a:ext cx="5334000" cy="379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385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ubtitle 4"/>
          <p:cNvSpPr>
            <a:spLocks noGrp="1"/>
          </p:cNvSpPr>
          <p:nvPr>
            <p:ph idx="1"/>
          </p:nvPr>
        </p:nvSpPr>
        <p:spPr>
          <a:xfrm>
            <a:off x="0" y="1981200"/>
            <a:ext cx="8991600" cy="2514600"/>
          </a:xfrm>
        </p:spPr>
        <p:txBody>
          <a:bodyPr/>
          <a:lstStyle/>
          <a:p>
            <a:pPr marL="109537" marR="0" indent="0" algn="ctr" eaLnBrk="1" hangingPunct="1">
              <a:buNone/>
            </a:pPr>
            <a:r>
              <a:rPr lang="en-US" sz="1800" dirty="0" smtClean="0"/>
              <a:t>The following are a few properties that fall into the criteria we are looking for</a:t>
            </a:r>
          </a:p>
          <a:p>
            <a:pPr marL="109537" marR="0" indent="0" eaLnBrk="1" hangingPunct="1">
              <a:buFontTx/>
              <a:buChar char="-"/>
            </a:pPr>
            <a:r>
              <a:rPr lang="en-US" sz="1800" dirty="0" smtClean="0"/>
              <a:t>They are in neighborhoods where the typical salary is just over minimum wage and the rent is still affordable</a:t>
            </a:r>
          </a:p>
          <a:p>
            <a:pPr marL="109537" marR="0" indent="0" eaLnBrk="1" hangingPunct="1">
              <a:buFontTx/>
              <a:buChar char="-"/>
            </a:pPr>
            <a:r>
              <a:rPr lang="en-US" sz="1800" dirty="0" smtClean="0"/>
              <a:t>They are clean, tidy and totally functional</a:t>
            </a:r>
          </a:p>
          <a:p>
            <a:pPr marL="109537" marR="0" indent="0" eaLnBrk="1" hangingPunct="1">
              <a:buFontTx/>
              <a:buChar char="-"/>
            </a:pPr>
            <a:r>
              <a:rPr lang="en-US" sz="1800" dirty="0" smtClean="0"/>
              <a:t>The tenants have an office cell phone number to call or text repair issues that are then logged and tracked</a:t>
            </a:r>
          </a:p>
          <a:p>
            <a:pPr marL="109537" marR="0" indent="0" eaLnBrk="1" hangingPunct="1">
              <a:buFontTx/>
              <a:buChar char="-"/>
            </a:pPr>
            <a:r>
              <a:rPr lang="en-US" sz="1800" dirty="0" smtClean="0"/>
              <a:t>The tenants deposit their rent into </a:t>
            </a:r>
            <a:r>
              <a:rPr lang="en-US" sz="1800" dirty="0" err="1" smtClean="0"/>
              <a:t>Walmart</a:t>
            </a:r>
            <a:r>
              <a:rPr lang="en-US" sz="1800" dirty="0" smtClean="0"/>
              <a:t> bank accounts and have a receipt for their records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Example Properties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09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491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2427298" y="-66891"/>
            <a:ext cx="4215706" cy="21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1035 Pawnee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Granbury, TX 76048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 bedroom / 2 bathroom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Rented for $895 / month – 30% Gross Yield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  <a:cs typeface="Times New Roman" pitchFamily="18" charset="0"/>
              </a:rPr>
              <a:t>3.3% Unemployment*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  <a:cs typeface="Times New Roman" pitchFamily="18" charset="0"/>
              </a:rPr>
              <a:t>10.4% Below Poverty Line*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*</a:t>
            </a:r>
            <a:r>
              <a:rPr kumimoji="0" lang="en-US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zipskinny.com</a:t>
            </a:r>
            <a:r>
              <a:rPr kumimoji="0" lang="en-US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demographics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981200"/>
            <a:ext cx="5943600" cy="4457700"/>
          </a:xfrm>
          <a:prstGeom prst="rect">
            <a:avLst/>
          </a:prstGeom>
          <a:noFill/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491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579834" y="-46167"/>
            <a:ext cx="4174412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1100 Owings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Denison, TX 75020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 bedroom / 1 bathroom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Rented for $650 / month – 30% gross yield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ctr"/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3.3% Unemployment*</a:t>
            </a:r>
          </a:p>
          <a:p>
            <a:pPr lvl="0" algn="ctr"/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12.6% Below Poverty Line*</a:t>
            </a:r>
          </a:p>
          <a:p>
            <a:pPr lvl="0" algn="ctr"/>
            <a:r>
              <a:rPr lang="en-US" sz="900" dirty="0" smtClean="0">
                <a:latin typeface="Arial" pitchFamily="34" charset="0"/>
              </a:rPr>
              <a:t>*</a:t>
            </a:r>
            <a:r>
              <a:rPr lang="en-US" sz="900" dirty="0" err="1" smtClean="0">
                <a:latin typeface="Arial" pitchFamily="34" charset="0"/>
              </a:rPr>
              <a:t>zipskinny.com</a:t>
            </a:r>
            <a:r>
              <a:rPr lang="en-US" sz="900" dirty="0" smtClean="0">
                <a:latin typeface="Arial" pitchFamily="34" charset="0"/>
              </a:rPr>
              <a:t> demographics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057400"/>
            <a:ext cx="5943600" cy="4457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550911" y="0"/>
            <a:ext cx="3727688" cy="225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509 Rice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Denison, TX 75020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 bedroom / 1 bathroom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Rented for $595 / month – 30% gross yield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ctr"/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3.3% Unemployment*</a:t>
            </a:r>
          </a:p>
          <a:p>
            <a:pPr lvl="0" algn="ctr"/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12.6% Below Poverty Line*</a:t>
            </a:r>
          </a:p>
          <a:p>
            <a:pPr lvl="0" algn="ctr"/>
            <a:r>
              <a:rPr lang="en-US" sz="1050" dirty="0" smtClean="0">
                <a:latin typeface="Arial" pitchFamily="34" charset="0"/>
              </a:rPr>
              <a:t>*</a:t>
            </a:r>
            <a:r>
              <a:rPr lang="en-US" sz="1050" dirty="0" err="1" smtClean="0">
                <a:latin typeface="Arial" pitchFamily="34" charset="0"/>
              </a:rPr>
              <a:t>zipskinny.com</a:t>
            </a:r>
            <a:r>
              <a:rPr lang="en-US" sz="1050" dirty="0" smtClean="0">
                <a:latin typeface="Arial" pitchFamily="34" charset="0"/>
              </a:rPr>
              <a:t> demographics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096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905000"/>
            <a:ext cx="5943600" cy="4457700"/>
          </a:xfrm>
          <a:prstGeom prst="rect">
            <a:avLst/>
          </a:prstGeom>
          <a:noFill/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491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52006</TotalTime>
  <Words>439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Walmart Class Rental Fund</vt:lpstr>
      <vt:lpstr>What is a Walmart class rental?</vt:lpstr>
      <vt:lpstr>What is NOT a Walmart class rental?</vt:lpstr>
      <vt:lpstr>What is NOT a Walmart class rental?</vt:lpstr>
      <vt:lpstr>Example Properties</vt:lpstr>
      <vt:lpstr>PowerPoint Presentation</vt:lpstr>
      <vt:lpstr>PowerPoint Presentation</vt:lpstr>
      <vt:lpstr>PowerPoint Presentation</vt:lpstr>
    </vt:vector>
  </TitlesOfParts>
  <Company>Castle Pines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RMC Funding Partnership</dc:title>
  <dc:creator>Gordon Koury</dc:creator>
  <cp:lastModifiedBy>craig</cp:lastModifiedBy>
  <cp:revision>575</cp:revision>
  <dcterms:created xsi:type="dcterms:W3CDTF">2009-02-23T17:37:52Z</dcterms:created>
  <dcterms:modified xsi:type="dcterms:W3CDTF">2015-11-09T20:05:47Z</dcterms:modified>
</cp:coreProperties>
</file>